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10" r:id="rId5"/>
    <p:sldId id="312" r:id="rId6"/>
    <p:sldId id="305" r:id="rId7"/>
    <p:sldId id="276" r:id="rId8"/>
    <p:sldId id="311" r:id="rId9"/>
    <p:sldId id="313" r:id="rId10"/>
    <p:sldId id="314" r:id="rId11"/>
    <p:sldId id="315" r:id="rId12"/>
    <p:sldId id="316" r:id="rId13"/>
    <p:sldId id="317" r:id="rId14"/>
    <p:sldId id="319" r:id="rId15"/>
    <p:sldId id="318" r:id="rId16"/>
    <p:sldId id="320" r:id="rId17"/>
    <p:sldId id="321" r:id="rId18"/>
    <p:sldId id="322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6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7/17/2025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F025EA-C196-D343-5FB1-2531A2B2C5CE}"/>
              </a:ext>
            </a:extLst>
          </p:cNvPr>
          <p:cNvSpPr txBox="1"/>
          <p:nvPr/>
        </p:nvSpPr>
        <p:spPr>
          <a:xfrm>
            <a:off x="274320" y="955040"/>
            <a:ext cx="582168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+mj-lt"/>
              </a:rPr>
              <a:t>Understanding Cyclistic Riders: Data-Driven Strategies for Membership Growth</a:t>
            </a:r>
            <a:endParaRPr lang="en-IN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DBEBA8-5D24-C535-C5D7-D68A38A78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F642A38-0707-AE63-22A5-DCA09C8B7838}"/>
              </a:ext>
            </a:extLst>
          </p:cNvPr>
          <p:cNvSpPr txBox="1"/>
          <p:nvPr/>
        </p:nvSpPr>
        <p:spPr>
          <a:xfrm>
            <a:off x="6725920" y="2705725"/>
            <a:ext cx="4306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+mj-lt"/>
                <a:cs typeface="Arial" panose="020B0604020202020204" pitchFamily="34" charset="0"/>
              </a:rPr>
              <a:t>Key Finding 3: Where Journeys Begin (Station Preferences)</a:t>
            </a:r>
            <a:endParaRPr lang="en-IN" sz="3600" b="1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83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56DECF-844F-3FB3-9C28-7E53ED640E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9CB316ED-EDBF-4A1C-6D43-74280944DBA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F8D1FE-DA94-D2CD-EF33-183AC688E35D}"/>
              </a:ext>
            </a:extLst>
          </p:cNvPr>
          <p:cNvSpPr txBox="1"/>
          <p:nvPr/>
        </p:nvSpPr>
        <p:spPr>
          <a:xfrm>
            <a:off x="731520" y="629920"/>
            <a:ext cx="9367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+mj-lt"/>
              </a:rPr>
              <a:t>Different Destinations, Different Riders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0604DF-16B4-46AF-0C92-41C45D9986D3}"/>
              </a:ext>
            </a:extLst>
          </p:cNvPr>
          <p:cNvSpPr txBox="1"/>
          <p:nvPr/>
        </p:nvSpPr>
        <p:spPr>
          <a:xfrm>
            <a:off x="731520" y="1393859"/>
            <a:ext cx="10068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 we can see from the chart on the right,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casual riders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frequently start their trips from stations located near prominent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tourist attractions, recreational areas, and landmarks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such as HQ QR, Streeter Dr &amp; Grand Ave, Lake Shore Dr &amp; Monroe St, and Shedd Aquarium."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DF14AD-89C5-BE06-7893-4C4AB3E0330A}"/>
              </a:ext>
            </a:extLst>
          </p:cNvPr>
          <p:cNvSpPr txBox="1"/>
          <p:nvPr/>
        </p:nvSpPr>
        <p:spPr>
          <a:xfrm>
            <a:off x="731520" y="2478531"/>
            <a:ext cx="101701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contrast, the chart on the right shows that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annual members'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most popular starting stations are typically found in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dense business districts, residential areas, and near public transportation hubs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including Canal St &amp; Adams St, Clinton St &amp; Washington Blvd, and Kingsbury St &amp; Kinzie St.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0FD7E9E-9E40-38E3-693E-5DD499CA28F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691120" y="429377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7B9486-3B5E-02D1-49C1-B0372C0CE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212" y="3778103"/>
            <a:ext cx="4226559" cy="29898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EA7624-8A86-DBA8-B3A1-263645BE6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" y="3768130"/>
            <a:ext cx="4226560" cy="299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656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9F2C6-66D8-EA2F-76AE-DA9ED990B4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229A52-EF5E-14C5-B9E9-7E1EB2D41F2E}"/>
              </a:ext>
            </a:extLst>
          </p:cNvPr>
          <p:cNvSpPr txBox="1"/>
          <p:nvPr/>
        </p:nvSpPr>
        <p:spPr>
          <a:xfrm>
            <a:off x="6675120" y="2969885"/>
            <a:ext cx="48564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+mj-lt"/>
              </a:rPr>
              <a:t>Recommendations:</a:t>
            </a:r>
            <a:r>
              <a:rPr lang="en-US" sz="3600" dirty="0">
                <a:latin typeface="+mj-lt"/>
              </a:rPr>
              <a:t>Influencing Casual Riders to Become Members</a:t>
            </a:r>
            <a:endParaRPr lang="en-IN" sz="3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95358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F8303-B53D-B5D7-049F-014653F7B6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A29D74CC-0027-0BAF-D4D3-A7F1FC43D62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2D7A2E-8737-E943-3D86-34C3212D56B6}"/>
              </a:ext>
            </a:extLst>
          </p:cNvPr>
          <p:cNvSpPr txBox="1"/>
          <p:nvPr/>
        </p:nvSpPr>
        <p:spPr>
          <a:xfrm>
            <a:off x="731520" y="629920"/>
            <a:ext cx="9367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+mj-lt"/>
              </a:rPr>
              <a:t>Actionable Strategies for Conversion</a:t>
            </a:r>
            <a:endParaRPr lang="en-IN" sz="2400" b="1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29CE93-936C-1A81-0B34-9ABA9FE15D0D}"/>
              </a:ext>
            </a:extLst>
          </p:cNvPr>
          <p:cNvSpPr txBox="1"/>
          <p:nvPr/>
        </p:nvSpPr>
        <p:spPr>
          <a:xfrm>
            <a:off x="731520" y="1486207"/>
            <a:ext cx="10068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Implement focused marketing efforts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directly at top casual rider starting stations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located near tourist attractions, parks, and cultural landmarks (e.g., Shedd Aquarium, Millennium Park, Streeter Dr &amp; Grand Ave).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7D8C27-77E9-D838-83D1-63CCE26B9E3A}"/>
              </a:ext>
            </a:extLst>
          </p:cNvPr>
          <p:cNvSpPr txBox="1"/>
          <p:nvPr/>
        </p:nvSpPr>
        <p:spPr>
          <a:xfrm>
            <a:off x="731520" y="2550773"/>
            <a:ext cx="10170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Develop digital media campaigns that clearly articulate the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cost-effectiveness and seamless convenience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of an annual membership compared to repeated casual passes.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A969790-A304-A354-237B-56EDE991869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691120" y="429377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AA8DEB-398E-199F-AA5F-EEF05154D778}"/>
              </a:ext>
            </a:extLst>
          </p:cNvPr>
          <p:cNvSpPr txBox="1"/>
          <p:nvPr/>
        </p:nvSpPr>
        <p:spPr>
          <a:xfrm>
            <a:off x="731520" y="3355201"/>
            <a:ext cx="101701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Introduce 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flexible membership options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that cater specifically to the casual rider's observed usage. This could include discounted weekend-only passes, seasonal memberships (e.g., Spring-Summer Adventure Pass), or tiered plans that reward longer ride durations.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254ECE-03DA-4936-BC35-873C4C936767}"/>
              </a:ext>
            </a:extLst>
          </p:cNvPr>
          <p:cNvSpPr txBox="1"/>
          <p:nvPr/>
        </p:nvSpPr>
        <p:spPr>
          <a:xfrm>
            <a:off x="731520" y="4460240"/>
            <a:ext cx="10068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Partner with local businesses (coffee shops, small eateries, gift shops, tourist attractions) located </a:t>
            </a: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along popular casual rider routes or near their frequented leisure stations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 (e.g., Shedd Aquarium, Millennium Park, Lakefront Trail entry points).</a:t>
            </a:r>
          </a:p>
        </p:txBody>
      </p:sp>
    </p:spTree>
    <p:extLst>
      <p:ext uri="{BB962C8B-B14F-4D97-AF65-F5344CB8AC3E}">
        <p14:creationId xmlns:p14="http://schemas.microsoft.com/office/powerpoint/2010/main" val="3014809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05676C-511A-4D80-4FA9-20E56A179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A3DFEF5-89C7-D5E6-D8E3-D27397E45CE5}"/>
              </a:ext>
            </a:extLst>
          </p:cNvPr>
          <p:cNvSpPr txBox="1"/>
          <p:nvPr/>
        </p:nvSpPr>
        <p:spPr>
          <a:xfrm>
            <a:off x="6675120" y="2969885"/>
            <a:ext cx="48564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+mj-lt"/>
              </a:rPr>
              <a:t>Conclusion &amp; Next Steps</a:t>
            </a:r>
            <a:endParaRPr lang="en-IN" sz="3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71801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07EF3B-6D8E-A53C-9110-B27546BEA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1E216DA-4470-6766-4FA3-5F553DB8AC9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BBEB4E-AC39-DF7D-F8B1-99C649940D3F}"/>
              </a:ext>
            </a:extLst>
          </p:cNvPr>
          <p:cNvSpPr txBox="1"/>
          <p:nvPr/>
        </p:nvSpPr>
        <p:spPr>
          <a:xfrm>
            <a:off x="731520" y="629920"/>
            <a:ext cx="9367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+mj-lt"/>
              </a:rPr>
              <a:t>Conclusion</a:t>
            </a:r>
            <a:endParaRPr lang="en-IN" sz="2400" b="1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5D96C0-B22E-E775-2B76-D98FEF95A3FC}"/>
              </a:ext>
            </a:extLst>
          </p:cNvPr>
          <p:cNvSpPr txBox="1"/>
          <p:nvPr/>
        </p:nvSpPr>
        <p:spPr>
          <a:xfrm>
            <a:off x="731520" y="1486207"/>
            <a:ext cx="10068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summary, our analysis clearly demonstrates that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casual riders and annual members use Cyclistic bikes in fundamentally different ways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CE0E70-2A0A-AED9-3FCC-4C98A990C916}"/>
              </a:ext>
            </a:extLst>
          </p:cNvPr>
          <p:cNvSpPr txBox="1"/>
          <p:nvPr/>
        </p:nvSpPr>
        <p:spPr>
          <a:xfrm>
            <a:off x="731520" y="2420704"/>
            <a:ext cx="10170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Casual riders are primarily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leisure-focused users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who engage with the service for longer trips, predominantly on weekends, and from stations near tourist attractions."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34D3D25B-7D57-8480-D61D-AE3B741BAB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691120" y="429377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987522-E54C-ABDF-B998-5245F9F342E5}"/>
              </a:ext>
            </a:extLst>
          </p:cNvPr>
          <p:cNvSpPr txBox="1"/>
          <p:nvPr/>
        </p:nvSpPr>
        <p:spPr>
          <a:xfrm>
            <a:off x="731520" y="3329301"/>
            <a:ext cx="101701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By understanding these distinct behaviors, Cyclistic can move beyond generic marketing and develop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highly targeted strategies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that speak directly to the motivations and habits of casual riders.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9709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796197-71CE-686D-0DA8-F4574228D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EF84CA8-8F21-3EEB-0406-91656C1138B5}"/>
              </a:ext>
            </a:extLst>
          </p:cNvPr>
          <p:cNvSpPr txBox="1"/>
          <p:nvPr/>
        </p:nvSpPr>
        <p:spPr>
          <a:xfrm>
            <a:off x="6725920" y="2705725"/>
            <a:ext cx="43068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+mj-lt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79648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04C9C6-0F0D-710C-7087-1F3AF643CBEE}"/>
              </a:ext>
            </a:extLst>
          </p:cNvPr>
          <p:cNvSpPr txBox="1"/>
          <p:nvPr/>
        </p:nvSpPr>
        <p:spPr>
          <a:xfrm>
            <a:off x="731520" y="629920"/>
            <a:ext cx="9367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Fueling Growth: Converting Casual Riders to Annual Members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4828E2-5400-4707-A460-AA3BC26F2E72}"/>
              </a:ext>
            </a:extLst>
          </p:cNvPr>
          <p:cNvSpPr txBox="1"/>
          <p:nvPr/>
        </p:nvSpPr>
        <p:spPr>
          <a:xfrm>
            <a:off x="731520" y="1717040"/>
            <a:ext cx="10068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Cyclist 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fictional bike-share company operating in Chicago. In 2016, Cyclistic launched a successful bike-share offering. 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69641A-BDA3-86B7-7A8E-8F4D3297B1A1}"/>
              </a:ext>
            </a:extLst>
          </p:cNvPr>
          <p:cNvSpPr txBox="1"/>
          <p:nvPr/>
        </p:nvSpPr>
        <p:spPr>
          <a:xfrm>
            <a:off x="731520" y="2550160"/>
            <a:ext cx="9865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Our marketing director has identified a key business opportunity: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understanding the differences between our casual riders and our annual members is crucial for converting casual riders into more profitable annual memberships.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5EB027-785E-C1E1-B5C1-34950A31AE15}"/>
              </a:ext>
            </a:extLst>
          </p:cNvPr>
          <p:cNvSpPr txBox="1"/>
          <p:nvPr/>
        </p:nvSpPr>
        <p:spPr>
          <a:xfrm>
            <a:off x="731520" y="3799840"/>
            <a:ext cx="9936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insights we gain from this analysis will help us develop targeted marketing strategies to achieve our conversion goals.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906ECC-CD50-3684-A2A9-733CD8444784}"/>
              </a:ext>
            </a:extLst>
          </p:cNvPr>
          <p:cNvSpPr txBox="1"/>
          <p:nvPr/>
        </p:nvSpPr>
        <p:spPr>
          <a:xfrm>
            <a:off x="6725920" y="2705725"/>
            <a:ext cx="43068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+mj-lt"/>
              </a:rPr>
              <a:t>Data And Methodology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388BB2-99FD-1344-BC23-FD2C36444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C5986F03-BE53-317D-700E-7CA8446A63A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C54FEE-FF89-9B6C-2AE3-5BB4D0C5F273}"/>
              </a:ext>
            </a:extLst>
          </p:cNvPr>
          <p:cNvSpPr txBox="1"/>
          <p:nvPr/>
        </p:nvSpPr>
        <p:spPr>
          <a:xfrm>
            <a:off x="762000" y="1058055"/>
            <a:ext cx="10676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Our analysis utilized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Cyclistic's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historical trip data, specifically focusing on the first quarter of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2020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3476D0-72AE-5BB1-F352-6345E3002DD8}"/>
              </a:ext>
            </a:extLst>
          </p:cNvPr>
          <p:cNvSpPr txBox="1"/>
          <p:nvPr/>
        </p:nvSpPr>
        <p:spPr>
          <a:xfrm>
            <a:off x="761998" y="3175059"/>
            <a:ext cx="10881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Key Methodology Steps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Data Collection and Combination - We gathered and merged disparate quarterly datasets into single, comprehensive dataset.</a:t>
            </a:r>
          </a:p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Data Cleaning and Preparation -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involved standardizing column names, correcting data types, removing invalid entries (like rides with zero or negative durations), and handling missing values.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7EF75D-43FB-DC3C-7F09-7DA2AC19932B}"/>
              </a:ext>
            </a:extLst>
          </p:cNvPr>
          <p:cNvSpPr txBox="1"/>
          <p:nvPr/>
        </p:nvSpPr>
        <p:spPr>
          <a:xfrm>
            <a:off x="761999" y="461218"/>
            <a:ext cx="4300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Our Data-Driven Approach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CD7C95-866B-F9F1-1D48-CD091B094397}"/>
              </a:ext>
            </a:extLst>
          </p:cNvPr>
          <p:cNvSpPr txBox="1"/>
          <p:nvPr/>
        </p:nvSpPr>
        <p:spPr>
          <a:xfrm>
            <a:off x="761999" y="1839558"/>
            <a:ext cx="10881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Tools Used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Employed for data collection, comprehensive cleaning, transformation, and initial statistical analysis.</a:t>
            </a:r>
          </a:p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Power BI: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Used for creating interactive visualizations and dashboards to effectively communicate key insights.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157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1B04E8-8396-7AC7-CB47-A29C78D02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80724E1-4CF8-E853-6E9D-1B3E242BB11E}"/>
              </a:ext>
            </a:extLst>
          </p:cNvPr>
          <p:cNvSpPr txBox="1"/>
          <p:nvPr/>
        </p:nvSpPr>
        <p:spPr>
          <a:xfrm>
            <a:off x="6725920" y="2705725"/>
            <a:ext cx="4306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j-lt"/>
              </a:rPr>
              <a:t>Key Finding 1: When Riders Hit the Road (Day of Week Usage)</a:t>
            </a:r>
            <a:endParaRPr lang="en-IN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73631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8A4BAD-B22F-8D7D-8F97-15A32A6A95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5625CDE-10B8-0CA5-9F17-03D4C59C92F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CC33C7-5BA7-6878-D579-1D139E241653}"/>
              </a:ext>
            </a:extLst>
          </p:cNvPr>
          <p:cNvSpPr txBox="1"/>
          <p:nvPr/>
        </p:nvSpPr>
        <p:spPr>
          <a:xfrm>
            <a:off x="731520" y="629920"/>
            <a:ext cx="9367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Commute vs. Leisure: Distinct Daily Usage Patterns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26C157-BD9B-11B0-2B28-D4AAEC178410}"/>
              </a:ext>
            </a:extLst>
          </p:cNvPr>
          <p:cNvSpPr txBox="1"/>
          <p:nvPr/>
        </p:nvSpPr>
        <p:spPr>
          <a:xfrm>
            <a:off x="731520" y="1717040"/>
            <a:ext cx="10068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Cyclist 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fictional bike-share company operating in Chicago. In 2016, Cyclistic launched a successful bike-share offering. 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18B7A3-8A6D-00DD-2C35-9028560CF518}"/>
              </a:ext>
            </a:extLst>
          </p:cNvPr>
          <p:cNvSpPr txBox="1"/>
          <p:nvPr/>
        </p:nvSpPr>
        <p:spPr>
          <a:xfrm>
            <a:off x="731520" y="2550160"/>
            <a:ext cx="9865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Our marketing director has identified a key business opportunity: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understanding the differences between our casual riders and our annual members is crucial for converting casual riders into more profitable annual memberships.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D8C64C-C617-B412-7000-245B78834413}"/>
              </a:ext>
            </a:extLst>
          </p:cNvPr>
          <p:cNvSpPr txBox="1"/>
          <p:nvPr/>
        </p:nvSpPr>
        <p:spPr>
          <a:xfrm>
            <a:off x="731520" y="3799840"/>
            <a:ext cx="817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insights we gain from this analysis will help us develop targeted marketing strategies to achieve our conversion goals.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386CCED2-EF5A-0836-E04B-3E9216155A2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691120" y="429377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73D751-76BF-A906-6966-16F57039E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5952" y="4446170"/>
            <a:ext cx="3387012" cy="229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747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51E030-97A5-4F44-A365-42794C411D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9337051-00E6-3FEE-BB05-106CD45A5570}"/>
              </a:ext>
            </a:extLst>
          </p:cNvPr>
          <p:cNvSpPr txBox="1"/>
          <p:nvPr/>
        </p:nvSpPr>
        <p:spPr>
          <a:xfrm>
            <a:off x="6725920" y="2705725"/>
            <a:ext cx="43068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+mj-lt"/>
              </a:rPr>
              <a:t>Key Finding 2: How Long They Ride (Average Ride Duration)</a:t>
            </a:r>
            <a:endParaRPr lang="en-IN" sz="3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30151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4CAF2-D97A-CD92-F1E6-A0E184C04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D78A056-1B92-E5C7-409C-DA3F2814B9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2C9A4F-E1D2-4C0C-63F4-2353CFB63F3E}"/>
              </a:ext>
            </a:extLst>
          </p:cNvPr>
          <p:cNvSpPr txBox="1"/>
          <p:nvPr/>
        </p:nvSpPr>
        <p:spPr>
          <a:xfrm>
            <a:off x="731520" y="629920"/>
            <a:ext cx="9367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+mj-lt"/>
              </a:rPr>
              <a:t>Casual Riders Enjoy Longer Journeys</a:t>
            </a:r>
            <a:endParaRPr lang="en-IN" sz="2400" b="1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906852-E234-D504-BBAF-06D4D9FA16EE}"/>
              </a:ext>
            </a:extLst>
          </p:cNvPr>
          <p:cNvSpPr txBox="1"/>
          <p:nvPr/>
        </p:nvSpPr>
        <p:spPr>
          <a:xfrm>
            <a:off x="731520" y="1717040"/>
            <a:ext cx="10068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Beyond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when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they ride, our analysis also reveals a significant difference in 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how long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casual riders and annual members use Cyclistic bikes. 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8D0F5C-A4B4-C3DE-5ADB-FE2B065CBE6C}"/>
              </a:ext>
            </a:extLst>
          </p:cNvPr>
          <p:cNvSpPr txBox="1"/>
          <p:nvPr/>
        </p:nvSpPr>
        <p:spPr>
          <a:xfrm>
            <a:off x="731520" y="2550160"/>
            <a:ext cx="986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Looking at the chart, it's clear that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casual riders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(in light blue) consistently accumulate a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much higher total ride length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across most days of the week, with noticeable peaks on weekends.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4C5927-673D-CA70-E7C9-2B8D12CFBEE4}"/>
              </a:ext>
            </a:extLst>
          </p:cNvPr>
          <p:cNvSpPr txBox="1"/>
          <p:nvPr/>
        </p:nvSpPr>
        <p:spPr>
          <a:xfrm>
            <a:off x="731520" y="3298007"/>
            <a:ext cx="817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Casual riders appear to be using Cyclistic for more immersive experiences or longer recreational outings, as opposed to quick point-to-point travel</a:t>
            </a: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08833DF4-6971-EB5C-767D-F7DC40EB87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691120" y="429377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F4FF1F-5247-3F49-077B-64A37F66F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1840" y="4184542"/>
            <a:ext cx="3779520" cy="2446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951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199</TotalTime>
  <Words>771</Words>
  <Application>Microsoft Office PowerPoint</Application>
  <PresentationFormat>Widescreen</PresentationFormat>
  <Paragraphs>49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Arial Black</vt:lpstr>
      <vt:lpstr>Avenir Next LT Pro</vt:lpstr>
      <vt:lpstr>Avenir Next LT Pro Light</vt:lpstr>
      <vt:lpstr>Calibri</vt:lpstr>
      <vt:lpstr>Custom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ANUPAMA KUMARI</dc:creator>
  <cp:lastModifiedBy>ANUPAMA KUMARI</cp:lastModifiedBy>
  <cp:revision>4</cp:revision>
  <dcterms:created xsi:type="dcterms:W3CDTF">2025-07-15T13:37:34Z</dcterms:created>
  <dcterms:modified xsi:type="dcterms:W3CDTF">2025-07-17T17:01:23Z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